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80" r:id="rId4"/>
    <p:sldId id="281" r:id="rId5"/>
    <p:sldId id="279" r:id="rId6"/>
    <p:sldId id="282" r:id="rId7"/>
    <p:sldId id="284" r:id="rId8"/>
    <p:sldId id="285" r:id="rId9"/>
    <p:sldId id="287" r:id="rId10"/>
    <p:sldId id="294" r:id="rId11"/>
    <p:sldId id="286" r:id="rId12"/>
    <p:sldId id="289" r:id="rId13"/>
    <p:sldId id="291" r:id="rId14"/>
    <p:sldId id="292" r:id="rId15"/>
    <p:sldId id="293" r:id="rId1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E8E8E8"/>
    <a:srgbClr val="1E1E20"/>
    <a:srgbClr val="79160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536" autoAdjust="0"/>
    <p:restoredTop sz="95596" autoAdjust="0"/>
  </p:normalViewPr>
  <p:slideViewPr>
    <p:cSldViewPr>
      <p:cViewPr varScale="1">
        <p:scale>
          <a:sx n="73" d="100"/>
          <a:sy n="73" d="100"/>
        </p:scale>
        <p:origin x="-10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ru-RU"/>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ru-RU"/>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noProof="0"/>
              <a:t>Click to edit Master text styles</a:t>
            </a:r>
          </a:p>
          <a:p>
            <a:pPr lvl="1"/>
            <a:r>
              <a:rPr lang="en-US" altLang="ru-RU" noProof="0"/>
              <a:t>Second level</a:t>
            </a:r>
          </a:p>
          <a:p>
            <a:pPr lvl="2"/>
            <a:r>
              <a:rPr lang="en-US" altLang="ru-RU" noProof="0"/>
              <a:t>Third level</a:t>
            </a:r>
          </a:p>
          <a:p>
            <a:pPr lvl="3"/>
            <a:r>
              <a:rPr lang="en-US" altLang="ru-RU" noProof="0"/>
              <a:t>Fourth level</a:t>
            </a:r>
          </a:p>
          <a:p>
            <a:pPr lvl="4"/>
            <a:r>
              <a:rPr lang="en-US" altLang="ru-RU"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ru-RU"/>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213CA53-2B81-492F-9333-A5C412DB8D0D}"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F72EE79E-674A-4811-B8B4-352EAA550113}" type="slidenum">
              <a:rPr lang="en-US" altLang="ru-RU" smtClean="0"/>
              <a:pPr/>
              <a:t>1</a:t>
            </a:fld>
            <a:endParaRPr lang="en-US" altLang="ru-RU"/>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AC27268C-D9D5-417D-A13C-940457CEFBCF}" type="slidenum">
              <a:rPr lang="en-US" altLang="ru-RU" smtClean="0"/>
              <a:pPr/>
              <a:t>2</a:t>
            </a:fld>
            <a:endParaRPr lang="en-US" altLang="ru-RU"/>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8795183F-59AF-46AF-A43B-C2E533C9F65F}" type="slidenum">
              <a:rPr lang="en-US" altLang="ru-RU" smtClean="0"/>
              <a:pPr/>
              <a:t>5</a:t>
            </a:fld>
            <a:endParaRPr lang="en-US" alt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ru-RU" altLang="ru-RU" noProof="0"/>
              <a:t>Образец заголовка</a:t>
            </a:r>
            <a:endParaRPr lang="en-US" altLang="ru-RU" noProof="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ru-RU" altLang="ru-RU" noProof="0"/>
              <a:t>Образец подзаголовка</a:t>
            </a:r>
            <a:endParaRPr lang="en-US" alt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371600" y="457200"/>
            <a:ext cx="7391400" cy="762000"/>
          </a:xfrm>
          <a:effectLst>
            <a:outerShdw dist="17961" dir="2700000" algn="ctr" rotWithShape="0">
              <a:srgbClr val="791609"/>
            </a:outerShdw>
          </a:effectLst>
        </p:spPr>
        <p:txBody>
          <a:bodyPr>
            <a:noAutofit/>
          </a:bodyPr>
          <a:lstStyle/>
          <a:p>
            <a:pPr algn="ctr" eaLnBrk="1" hangingPunct="1">
              <a:defRPr/>
            </a:pPr>
            <a:r>
              <a:rPr lang="ru-RU" altLang="ru-RU" sz="1800" dirty="0">
                <a:solidFill>
                  <a:schemeClr val="accent5">
                    <a:lumMod val="10000"/>
                  </a:schemeClr>
                </a:solidFill>
                <a:latin typeface="Times New Roman" panose="02020603050405020304" pitchFamily="18" charset="0"/>
                <a:cs typeface="Times New Roman" panose="02020603050405020304" pitchFamily="18" charset="0"/>
              </a:rPr>
              <a:t>Муниципальное </a:t>
            </a:r>
            <a:r>
              <a:rPr lang="ru-RU" altLang="ru-RU" sz="1800" dirty="0" smtClean="0">
                <a:solidFill>
                  <a:schemeClr val="accent5">
                    <a:lumMod val="10000"/>
                  </a:schemeClr>
                </a:solidFill>
                <a:latin typeface="Times New Roman" panose="02020603050405020304" pitchFamily="18" charset="0"/>
                <a:cs typeface="Times New Roman" panose="02020603050405020304" pitchFamily="18" charset="0"/>
              </a:rPr>
              <a:t>общеобразовательное </a:t>
            </a:r>
            <a:r>
              <a:rPr lang="ru-RU" altLang="ru-RU" sz="1800" dirty="0">
                <a:solidFill>
                  <a:schemeClr val="accent5">
                    <a:lumMod val="10000"/>
                  </a:schemeClr>
                </a:solidFill>
                <a:latin typeface="Times New Roman" panose="02020603050405020304" pitchFamily="18" charset="0"/>
                <a:cs typeface="Times New Roman" panose="02020603050405020304" pitchFamily="18" charset="0"/>
              </a:rPr>
              <a:t>учреждение </a:t>
            </a:r>
            <a:r>
              <a:rPr lang="ru-RU" altLang="ru-RU" sz="1800" dirty="0" smtClean="0">
                <a:solidFill>
                  <a:schemeClr val="accent5">
                    <a:lumMod val="10000"/>
                  </a:schemeClr>
                </a:solidFill>
                <a:latin typeface="Times New Roman" panose="02020603050405020304" pitchFamily="18" charset="0"/>
                <a:cs typeface="Times New Roman" panose="02020603050405020304" pitchFamily="18" charset="0"/>
              </a:rPr>
              <a:t/>
            </a:r>
            <a:br>
              <a:rPr lang="ru-RU" altLang="ru-RU" sz="1800" dirty="0" smtClean="0">
                <a:solidFill>
                  <a:schemeClr val="accent5">
                    <a:lumMod val="10000"/>
                  </a:schemeClr>
                </a:solidFill>
                <a:latin typeface="Times New Roman" panose="02020603050405020304" pitchFamily="18" charset="0"/>
                <a:cs typeface="Times New Roman" panose="02020603050405020304" pitchFamily="18" charset="0"/>
              </a:rPr>
            </a:br>
            <a:r>
              <a:rPr lang="ru-RU" altLang="ru-RU" sz="1800" dirty="0" smtClean="0">
                <a:solidFill>
                  <a:schemeClr val="accent5">
                    <a:lumMod val="10000"/>
                  </a:schemeClr>
                </a:solidFill>
                <a:latin typeface="Times New Roman" panose="02020603050405020304" pitchFamily="18" charset="0"/>
                <a:cs typeface="Times New Roman" panose="02020603050405020304" pitchFamily="18" charset="0"/>
              </a:rPr>
              <a:t>Никольская основная школа </a:t>
            </a:r>
            <a:r>
              <a:rPr lang="ru-RU" altLang="ru-RU" sz="1800" dirty="0" err="1" smtClean="0">
                <a:solidFill>
                  <a:schemeClr val="accent5">
                    <a:lumMod val="10000"/>
                  </a:schemeClr>
                </a:solidFill>
                <a:latin typeface="Times New Roman" panose="02020603050405020304" pitchFamily="18" charset="0"/>
                <a:cs typeface="Times New Roman" panose="02020603050405020304" pitchFamily="18" charset="0"/>
              </a:rPr>
              <a:t>Тутаевского</a:t>
            </a:r>
            <a:r>
              <a:rPr lang="ru-RU" altLang="ru-RU" sz="1800" dirty="0" smtClean="0">
                <a:solidFill>
                  <a:schemeClr val="accent5">
                    <a:lumMod val="10000"/>
                  </a:schemeClr>
                </a:solidFill>
                <a:latin typeface="Times New Roman" panose="02020603050405020304" pitchFamily="18" charset="0"/>
                <a:cs typeface="Times New Roman" panose="02020603050405020304" pitchFamily="18" charset="0"/>
              </a:rPr>
              <a:t> муниципального района</a:t>
            </a:r>
            <a:r>
              <a:rPr lang="ru-RU" altLang="ru-RU" sz="4400" dirty="0"/>
              <a:t/>
            </a:r>
            <a:br>
              <a:rPr lang="ru-RU" altLang="ru-RU" sz="4400" dirty="0"/>
            </a:br>
            <a:endParaRPr lang="ru-RU" altLang="ru-RU" sz="4400" dirty="0"/>
          </a:p>
        </p:txBody>
      </p:sp>
      <p:sp>
        <p:nvSpPr>
          <p:cNvPr id="2056" name="Rectangle 8"/>
          <p:cNvSpPr>
            <a:spLocks noGrp="1" noChangeArrowheads="1"/>
          </p:cNvSpPr>
          <p:nvPr>
            <p:ph type="subTitle" idx="1"/>
          </p:nvPr>
        </p:nvSpPr>
        <p:spPr>
          <a:xfrm>
            <a:off x="323528" y="1916832"/>
            <a:ext cx="8153400" cy="3744416"/>
          </a:xfrm>
          <a:effectLst>
            <a:outerShdw dist="17961" dir="2700000" algn="ctr" rotWithShape="0">
              <a:srgbClr val="791609"/>
            </a:outerShdw>
          </a:effectLst>
        </p:spPr>
        <p:txBody>
          <a:bodyPr/>
          <a:lstStyle/>
          <a:p>
            <a:pPr algn="ctr" eaLnBrk="1" hangingPunct="1">
              <a:lnSpc>
                <a:spcPct val="90000"/>
              </a:lnSpc>
              <a:defRPr/>
            </a:pPr>
            <a:endParaRPr lang="ru-RU" altLang="ru-RU" sz="2300" dirty="0">
              <a:solidFill>
                <a:schemeClr val="accent5">
                  <a:lumMod val="10000"/>
                </a:schemeClr>
              </a:solidFill>
            </a:endParaRPr>
          </a:p>
          <a:p>
            <a:pPr algn="ctr" eaLnBrk="1" hangingPunct="1">
              <a:lnSpc>
                <a:spcPct val="90000"/>
              </a:lnSpc>
              <a:defRPr/>
            </a:pPr>
            <a:r>
              <a:rPr lang="ru-RU" altLang="ru-RU" sz="2300" dirty="0" smtClean="0">
                <a:solidFill>
                  <a:schemeClr val="accent5">
                    <a:lumMod val="10000"/>
                  </a:schemeClr>
                </a:solidFill>
              </a:rPr>
              <a:t>Урок </a:t>
            </a:r>
            <a:r>
              <a:rPr lang="ru-RU" altLang="ru-RU" sz="2300" dirty="0">
                <a:solidFill>
                  <a:schemeClr val="accent5">
                    <a:lumMod val="10000"/>
                  </a:schemeClr>
                </a:solidFill>
              </a:rPr>
              <a:t>по финансовой грамотности на тему: </a:t>
            </a:r>
          </a:p>
          <a:p>
            <a:pPr algn="ctr" eaLnBrk="1" hangingPunct="1">
              <a:lnSpc>
                <a:spcPct val="90000"/>
              </a:lnSpc>
              <a:defRPr/>
            </a:pPr>
            <a:endParaRPr lang="ru-RU" altLang="ru-RU" sz="5400" dirty="0" smtClean="0">
              <a:solidFill>
                <a:schemeClr val="accent5">
                  <a:lumMod val="10000"/>
                </a:schemeClr>
              </a:solidFill>
            </a:endParaRPr>
          </a:p>
          <a:p>
            <a:pPr algn="ctr" eaLnBrk="1" hangingPunct="1">
              <a:lnSpc>
                <a:spcPct val="90000"/>
              </a:lnSpc>
              <a:defRPr/>
            </a:pPr>
            <a:endParaRPr lang="ru-RU" altLang="ru-RU" sz="5400" smtClean="0">
              <a:solidFill>
                <a:schemeClr val="accent5">
                  <a:lumMod val="10000"/>
                </a:schemeClr>
              </a:solidFill>
            </a:endParaRPr>
          </a:p>
          <a:p>
            <a:pPr algn="ctr" eaLnBrk="1" hangingPunct="1">
              <a:lnSpc>
                <a:spcPct val="90000"/>
              </a:lnSpc>
              <a:defRPr/>
            </a:pPr>
            <a:r>
              <a:rPr lang="ru-RU" altLang="ru-RU" sz="5400" smtClean="0">
                <a:solidFill>
                  <a:schemeClr val="accent5">
                    <a:lumMod val="10000"/>
                  </a:schemeClr>
                </a:solidFill>
              </a:rPr>
              <a:t>«</a:t>
            </a:r>
            <a:r>
              <a:rPr lang="ru-RU" altLang="ru-RU" sz="5400" dirty="0">
                <a:solidFill>
                  <a:schemeClr val="accent5">
                    <a:lumMod val="10000"/>
                  </a:schemeClr>
                </a:solidFill>
              </a:rPr>
              <a:t>Деньги»</a:t>
            </a:r>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a:p>
            <a:pPr algn="l" eaLnBrk="1" hangingPunct="1">
              <a:lnSpc>
                <a:spcPct val="90000"/>
              </a:lnSpc>
              <a:defRPr/>
            </a:pPr>
            <a:endParaRPr lang="ru-RU" altLang="ru-RU" sz="2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77875"/>
            <a:ext cx="7315200" cy="715963"/>
          </a:xfrm>
        </p:spPr>
        <p:txBody>
          <a:bodyPr/>
          <a:lstStyle/>
          <a:p>
            <a:pPr algn="ctr">
              <a:defRPr/>
            </a:pPr>
            <a:r>
              <a:rPr lang="ru-RU" b="1" dirty="0">
                <a:solidFill>
                  <a:schemeClr val="accent5">
                    <a:lumMod val="10000"/>
                  </a:schemeClr>
                </a:solidFill>
              </a:rPr>
              <a:t>Древние деньги</a:t>
            </a:r>
          </a:p>
        </p:txBody>
      </p:sp>
      <p:pic>
        <p:nvPicPr>
          <p:cNvPr id="12291" name="Picture 5"/>
          <p:cNvPicPr>
            <a:picLocks noChangeAspect="1" noChangeArrowheads="1"/>
          </p:cNvPicPr>
          <p:nvPr/>
        </p:nvPicPr>
        <p:blipFill>
          <a:blip r:embed="rId2" cstate="print"/>
          <a:srcRect/>
          <a:stretch>
            <a:fillRect/>
          </a:stretch>
        </p:blipFill>
        <p:spPr bwMode="auto">
          <a:xfrm>
            <a:off x="265113" y="1828800"/>
            <a:ext cx="8574087" cy="4724400"/>
          </a:xfrm>
          <a:prstGeom prst="rect">
            <a:avLst/>
          </a:prstGeom>
          <a:noFill/>
          <a:ln w="9525" algn="ctr">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altLang="ru-RU"/>
          </a:p>
        </p:txBody>
      </p:sp>
      <p:sp>
        <p:nvSpPr>
          <p:cNvPr id="13315" name="Объект 2"/>
          <p:cNvSpPr>
            <a:spLocks noGrp="1"/>
          </p:cNvSpPr>
          <p:nvPr>
            <p:ph idx="1"/>
          </p:nvPr>
        </p:nvSpPr>
        <p:spPr/>
        <p:txBody>
          <a:bodyPr/>
          <a:lstStyle/>
          <a:p>
            <a:pPr eaLnBrk="1" hangingPunct="1"/>
            <a:endParaRPr lang="ru-RU" altLang="ru-RU"/>
          </a:p>
        </p:txBody>
      </p:sp>
      <p:pic>
        <p:nvPicPr>
          <p:cNvPr id="13316" name="Picture 2" descr="F:\print.jpg"/>
          <p:cNvPicPr>
            <a:picLocks noChangeAspect="1" noChangeArrowheads="1"/>
          </p:cNvPicPr>
          <p:nvPr/>
        </p:nvPicPr>
        <p:blipFill>
          <a:blip r:embed="rId2" cstate="print"/>
          <a:srcRect/>
          <a:stretch>
            <a:fillRect/>
          </a:stretch>
        </p:blipFill>
        <p:spPr bwMode="auto">
          <a:xfrm>
            <a:off x="-6350" y="0"/>
            <a:ext cx="9144000" cy="6837363"/>
          </a:xfrm>
          <a:prstGeom prst="rect">
            <a:avLst/>
          </a:prstGeom>
          <a:noFill/>
          <a:ln w="9525">
            <a:noFill/>
            <a:miter lim="800000"/>
            <a:headEnd/>
            <a:tailEnd/>
          </a:ln>
        </p:spPr>
      </p:pic>
      <p:sp>
        <p:nvSpPr>
          <p:cNvPr id="4" name="Прямоугольник 3"/>
          <p:cNvSpPr/>
          <p:nvPr/>
        </p:nvSpPr>
        <p:spPr>
          <a:xfrm>
            <a:off x="1828800" y="533400"/>
            <a:ext cx="7239000" cy="5078413"/>
          </a:xfrm>
          <a:prstGeom prst="rect">
            <a:avLst/>
          </a:prstGeom>
        </p:spPr>
        <p:txBody>
          <a:bodyPr>
            <a:spAutoFit/>
          </a:bodyPr>
          <a:lstStyle/>
          <a:p>
            <a:pPr>
              <a:defRPr/>
            </a:pPr>
            <a:r>
              <a:rPr lang="ru-RU" sz="1800" b="1" dirty="0">
                <a:solidFill>
                  <a:schemeClr val="bg2">
                    <a:lumMod val="75000"/>
                  </a:schemeClr>
                </a:solidFill>
                <a:latin typeface="Times New Roman" panose="02020603050405020304" pitchFamily="18" charset="0"/>
                <a:cs typeface="Times New Roman" panose="02020603050405020304" pitchFamily="18" charset="0"/>
              </a:rPr>
              <a:t>Тратим денежки с умом!</a:t>
            </a:r>
          </a:p>
          <a:p>
            <a:pPr>
              <a:defRPr/>
            </a:pPr>
            <a:endParaRPr lang="ru-RU" sz="1800" b="1" dirty="0">
              <a:solidFill>
                <a:schemeClr val="bg2">
                  <a:lumMod val="75000"/>
                </a:schemeClr>
              </a:solidFill>
              <a:latin typeface="Times New Roman" panose="02020603050405020304" pitchFamily="18" charset="0"/>
              <a:cs typeface="Times New Roman" panose="02020603050405020304" pitchFamily="18" charset="0"/>
            </a:endParaRPr>
          </a:p>
          <a:p>
            <a:pPr>
              <a:defRPr/>
            </a:pPr>
            <a:r>
              <a:rPr lang="ru-RU" sz="1800" b="1" dirty="0">
                <a:solidFill>
                  <a:schemeClr val="bg2">
                    <a:lumMod val="75000"/>
                  </a:schemeClr>
                </a:solidFill>
                <a:latin typeface="Times New Roman" panose="02020603050405020304" pitchFamily="18" charset="0"/>
                <a:cs typeface="Times New Roman" panose="02020603050405020304" pitchFamily="18" charset="0"/>
              </a:rPr>
              <a:t>Забывчивая бабушка </a:t>
            </a:r>
          </a:p>
          <a:p>
            <a:pPr>
              <a:defRPr/>
            </a:pPr>
            <a:endParaRPr lang="ru-RU" sz="1800" b="1" dirty="0">
              <a:solidFill>
                <a:schemeClr val="bg2">
                  <a:lumMod val="75000"/>
                </a:schemeClr>
              </a:solidFill>
              <a:latin typeface="Times New Roman" panose="02020603050405020304" pitchFamily="18" charset="0"/>
              <a:cs typeface="Times New Roman" panose="02020603050405020304" pitchFamily="18" charset="0"/>
            </a:endParaRPr>
          </a:p>
          <a:p>
            <a:pPr>
              <a:defRPr/>
            </a:pPr>
            <a:r>
              <a:rPr lang="ru-RU" sz="1800" dirty="0">
                <a:solidFill>
                  <a:schemeClr val="bg2">
                    <a:lumMod val="75000"/>
                  </a:schemeClr>
                </a:solidFill>
                <a:latin typeface="Times New Roman" panose="02020603050405020304" pitchFamily="18" charset="0"/>
                <a:cs typeface="Times New Roman" panose="02020603050405020304" pitchFamily="18" charset="0"/>
              </a:rPr>
              <a:t>Однажды мама дала Тимуру 200 тенге и сказала: «Можешь купить на эти деньги что-нибудь сладкое для чаепития в школе». Тимур решил купить шоколад и отправился в ближайший киоск. «Сколько стоит такая шоколадка?» - спросил Тимур бабушку - продавщицу. «Сто двадцать тенге»,-  ответила она. «Я могу купить только __ шоколадку», - расстроился Тимур. Но тут бабушка сказала: «Ты спрашиваешь вот об этих, в синих упаковках? Так они продаются по 100 тенге». «Хорошо, я смогу купить уже __ шоколадки, хотя это тоже маловато». Бабушка не унималась: «Ой, мальчик, я перепутала, эти шоколадки по 65 тенге». Тимур нахмурил лоб и сосчитал - получалось, что он может купить  __ шоколадки. Вдруг бабушка-продавец запричитала: «Ох и устала же я сегодня, все в голове перепуталось! Вот правильная цена!» И Тимур увидел, что она прикрепляет к шоколадке ценник: «50 тенге». Тимур обрадовался и купил сразу __ шоколадки.</a:t>
            </a:r>
          </a:p>
        </p:txBody>
      </p:sp>
      <p:pic>
        <p:nvPicPr>
          <p:cNvPr id="13318" name="Picture 3"/>
          <p:cNvPicPr>
            <a:picLocks noChangeAspect="1" noChangeArrowheads="1"/>
          </p:cNvPicPr>
          <p:nvPr/>
        </p:nvPicPr>
        <p:blipFill>
          <a:blip r:embed="rId3" cstate="print"/>
          <a:srcRect/>
          <a:stretch>
            <a:fillRect/>
          </a:stretch>
        </p:blipFill>
        <p:spPr bwMode="auto">
          <a:xfrm>
            <a:off x="7162800" y="44450"/>
            <a:ext cx="1828800" cy="1447800"/>
          </a:xfrm>
          <a:prstGeom prst="rect">
            <a:avLst/>
          </a:prstGeom>
          <a:noFill/>
          <a:ln w="9525" algn="ctr">
            <a:noFill/>
            <a:miter lim="800000"/>
            <a:headEnd/>
            <a:tailEnd/>
          </a:ln>
        </p:spPr>
      </p:pic>
      <p:pic>
        <p:nvPicPr>
          <p:cNvPr id="13319" name="Picture 4"/>
          <p:cNvPicPr>
            <a:picLocks noChangeAspect="1" noChangeArrowheads="1"/>
          </p:cNvPicPr>
          <p:nvPr/>
        </p:nvPicPr>
        <p:blipFill>
          <a:blip r:embed="rId4" cstate="print"/>
          <a:srcRect/>
          <a:stretch>
            <a:fillRect/>
          </a:stretch>
        </p:blipFill>
        <p:spPr bwMode="auto">
          <a:xfrm>
            <a:off x="1819275" y="5648325"/>
            <a:ext cx="1905000" cy="1189038"/>
          </a:xfrm>
          <a:prstGeom prst="rect">
            <a:avLst/>
          </a:prstGeom>
          <a:noFill/>
          <a:ln w="9525" algn="ctr">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altLang="ru-RU"/>
          </a:p>
        </p:txBody>
      </p:sp>
      <p:sp>
        <p:nvSpPr>
          <p:cNvPr id="14339" name="Объект 2"/>
          <p:cNvSpPr>
            <a:spLocks noGrp="1"/>
          </p:cNvSpPr>
          <p:nvPr>
            <p:ph idx="1"/>
          </p:nvPr>
        </p:nvSpPr>
        <p:spPr/>
        <p:txBody>
          <a:bodyPr/>
          <a:lstStyle/>
          <a:p>
            <a:pPr eaLnBrk="1" hangingPunct="1"/>
            <a:endParaRPr lang="ru-RU" altLang="ru-RU"/>
          </a:p>
        </p:txBody>
      </p:sp>
      <p:pic>
        <p:nvPicPr>
          <p:cNvPr id="14340" name="Picture 2" descr="F:\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41" name="Picture 4" descr="F:\20190328_154231.jpg"/>
          <p:cNvPicPr>
            <a:picLocks noChangeAspect="1" noChangeArrowheads="1"/>
          </p:cNvPicPr>
          <p:nvPr/>
        </p:nvPicPr>
        <p:blipFill>
          <a:blip r:embed="rId3" cstate="print"/>
          <a:srcRect/>
          <a:stretch>
            <a:fillRect/>
          </a:stretch>
        </p:blipFill>
        <p:spPr bwMode="auto">
          <a:xfrm>
            <a:off x="1828800" y="228600"/>
            <a:ext cx="7315200" cy="5867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bwMode="auto">
          <a:xfrm>
            <a:off x="152400" y="1447800"/>
            <a:ext cx="8686800" cy="5105400"/>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2" name="Заголовок 1"/>
          <p:cNvSpPr>
            <a:spLocks noGrp="1"/>
          </p:cNvSpPr>
          <p:nvPr>
            <p:ph type="title"/>
          </p:nvPr>
        </p:nvSpPr>
        <p:spPr>
          <a:xfrm>
            <a:off x="838200" y="381000"/>
            <a:ext cx="7315200" cy="715963"/>
          </a:xfrm>
        </p:spPr>
        <p:txBody>
          <a:bodyPr/>
          <a:lstStyle/>
          <a:p>
            <a:pPr eaLnBrk="1" hangingPunct="1">
              <a:defRPr/>
            </a:pPr>
            <a:r>
              <a:rPr lang="ru-RU" dirty="0">
                <a:solidFill>
                  <a:schemeClr val="accent5">
                    <a:lumMod val="50000"/>
                  </a:schemeClr>
                </a:solidFill>
              </a:rPr>
              <a:t>Игра «Счастливый билет»</a:t>
            </a:r>
          </a:p>
        </p:txBody>
      </p:sp>
      <p:sp>
        <p:nvSpPr>
          <p:cNvPr id="3" name="Объект 2"/>
          <p:cNvSpPr>
            <a:spLocks noGrp="1"/>
          </p:cNvSpPr>
          <p:nvPr>
            <p:ph idx="1"/>
          </p:nvPr>
        </p:nvSpPr>
        <p:spPr>
          <a:xfrm>
            <a:off x="457200" y="1600200"/>
            <a:ext cx="8229600" cy="4724400"/>
          </a:xfrm>
        </p:spPr>
        <p:txBody>
          <a:bodyPr/>
          <a:lstStyle/>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Гривна</a:t>
            </a:r>
            <a:r>
              <a:rPr lang="ru-RU" sz="2000" dirty="0">
                <a:solidFill>
                  <a:schemeClr val="accent5">
                    <a:lumMod val="50000"/>
                  </a:schemeClr>
                </a:solidFill>
                <a:latin typeface="Times New Roman" panose="02020603050405020304" pitchFamily="18" charset="0"/>
                <a:cs typeface="Times New Roman" panose="02020603050405020304" pitchFamily="18" charset="0"/>
              </a:rPr>
              <a:t> – крупный серебряный слиток или счетная денежная единица на Руси? </a:t>
            </a:r>
          </a:p>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Каури –</a:t>
            </a:r>
            <a:r>
              <a:rPr lang="ru-RU" sz="2000" dirty="0">
                <a:solidFill>
                  <a:schemeClr val="accent5">
                    <a:lumMod val="50000"/>
                  </a:schemeClr>
                </a:solidFill>
                <a:latin typeface="Times New Roman" panose="02020603050405020304" pitchFamily="18" charset="0"/>
                <a:cs typeface="Times New Roman" panose="02020603050405020304" pitchFamily="18" charset="0"/>
              </a:rPr>
              <a:t> деньги с неба</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Аверс</a:t>
            </a:r>
            <a:r>
              <a:rPr lang="ru-RU" sz="2000" dirty="0">
                <a:solidFill>
                  <a:schemeClr val="accent5">
                    <a:lumMod val="50000"/>
                  </a:schemeClr>
                </a:solidFill>
                <a:latin typeface="Times New Roman" panose="02020603050405020304" pitchFamily="18" charset="0"/>
                <a:cs typeface="Times New Roman" panose="02020603050405020304" pitchFamily="18" charset="0"/>
              </a:rPr>
              <a:t> – лицевая сторона монеты? </a:t>
            </a:r>
          </a:p>
          <a:p>
            <a:pPr eaLnBrk="1" hangingPunct="1">
              <a:buFont typeface="Wingdings" panose="05000000000000000000" pitchFamily="2" charset="2"/>
              <a:buChar char="q"/>
              <a:defRPr/>
            </a:pPr>
            <a:r>
              <a:rPr lang="ru-RU" sz="2000" dirty="0">
                <a:solidFill>
                  <a:schemeClr val="accent5">
                    <a:lumMod val="50000"/>
                  </a:schemeClr>
                </a:solidFill>
                <a:latin typeface="Times New Roman" panose="02020603050405020304" pitchFamily="18" charset="0"/>
                <a:cs typeface="Times New Roman" panose="02020603050405020304" pitchFamily="18" charset="0"/>
              </a:rPr>
              <a:t>Деньги, которые требуется вложить, чтобы запустить производство – </a:t>
            </a:r>
            <a:r>
              <a:rPr lang="ru-RU" sz="2000" b="1" dirty="0">
                <a:solidFill>
                  <a:schemeClr val="accent5">
                    <a:lumMod val="50000"/>
                  </a:schemeClr>
                </a:solidFill>
                <a:latin typeface="Times New Roman" panose="02020603050405020304" pitchFamily="18" charset="0"/>
                <a:cs typeface="Times New Roman" panose="02020603050405020304" pitchFamily="18" charset="0"/>
              </a:rPr>
              <a:t>капитал</a:t>
            </a:r>
            <a:r>
              <a:rPr lang="ru-RU" sz="2000" dirty="0">
                <a:solidFill>
                  <a:schemeClr val="accent5">
                    <a:lumMod val="50000"/>
                  </a:schemeClr>
                </a:solidFill>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Гурт</a:t>
            </a:r>
            <a:r>
              <a:rPr lang="ru-RU" sz="2000" dirty="0">
                <a:solidFill>
                  <a:schemeClr val="accent5">
                    <a:lumMod val="50000"/>
                  </a:schemeClr>
                </a:solidFill>
                <a:latin typeface="Times New Roman" panose="02020603050405020304" pitchFamily="18" charset="0"/>
                <a:cs typeface="Times New Roman" panose="02020603050405020304" pitchFamily="18" charset="0"/>
              </a:rPr>
              <a:t> – обратная сторона монеты? </a:t>
            </a:r>
          </a:p>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Реверс</a:t>
            </a:r>
            <a:r>
              <a:rPr lang="ru-RU" sz="2000" dirty="0">
                <a:solidFill>
                  <a:schemeClr val="accent5">
                    <a:lumMod val="50000"/>
                  </a:schemeClr>
                </a:solidFill>
                <a:latin typeface="Times New Roman" panose="02020603050405020304" pitchFamily="18" charset="0"/>
                <a:cs typeface="Times New Roman" panose="02020603050405020304" pitchFamily="18" charset="0"/>
              </a:rPr>
              <a:t> – боковая поверхность монеты? </a:t>
            </a:r>
          </a:p>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Легенда</a:t>
            </a:r>
            <a:r>
              <a:rPr lang="ru-RU" sz="2000" dirty="0">
                <a:solidFill>
                  <a:schemeClr val="accent5">
                    <a:lumMod val="50000"/>
                  </a:schemeClr>
                </a:solidFill>
                <a:latin typeface="Times New Roman" panose="02020603050405020304" pitchFamily="18" charset="0"/>
                <a:cs typeface="Times New Roman" panose="02020603050405020304" pitchFamily="18" charset="0"/>
              </a:rPr>
              <a:t> – надпись на монете? </a:t>
            </a:r>
          </a:p>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Тенге</a:t>
            </a:r>
            <a:r>
              <a:rPr lang="ru-RU" sz="2000" dirty="0">
                <a:solidFill>
                  <a:schemeClr val="accent5">
                    <a:lumMod val="50000"/>
                  </a:schemeClr>
                </a:solidFill>
                <a:latin typeface="Times New Roman" panose="02020603050405020304" pitchFamily="18" charset="0"/>
                <a:cs typeface="Times New Roman" panose="02020603050405020304" pitchFamily="18" charset="0"/>
              </a:rPr>
              <a:t> – национальная валюта Казахстана? </a:t>
            </a:r>
          </a:p>
          <a:p>
            <a:pPr eaLnBrk="1" hangingPunct="1">
              <a:buFont typeface="Wingdings" panose="05000000000000000000" pitchFamily="2" charset="2"/>
              <a:buChar char="q"/>
              <a:defRPr/>
            </a:pPr>
            <a:r>
              <a:rPr lang="ru-RU" sz="2000" b="1" dirty="0">
                <a:solidFill>
                  <a:schemeClr val="accent5">
                    <a:lumMod val="50000"/>
                  </a:schemeClr>
                </a:solidFill>
                <a:latin typeface="Times New Roman" panose="02020603050405020304" pitchFamily="18" charset="0"/>
                <a:cs typeface="Times New Roman" panose="02020603050405020304" pitchFamily="18" charset="0"/>
              </a:rPr>
              <a:t>Кредит</a:t>
            </a:r>
            <a:r>
              <a:rPr lang="ru-RU" sz="2000" dirty="0">
                <a:solidFill>
                  <a:schemeClr val="accent5">
                    <a:lumMod val="50000"/>
                  </a:schemeClr>
                </a:solidFill>
                <a:latin typeface="Times New Roman" panose="02020603050405020304" pitchFamily="18" charset="0"/>
                <a:cs typeface="Times New Roman" panose="02020603050405020304" pitchFamily="18" charset="0"/>
              </a:rPr>
              <a:t> – деньги взятые в долг на какой-то срок? </a:t>
            </a:r>
            <a:endParaRPr lang="ru-RU" sz="2000" dirty="0" smtClean="0">
              <a:solidFill>
                <a:schemeClr val="accent5">
                  <a:lumMod val="50000"/>
                </a:schemeClr>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q"/>
              <a:defRPr/>
            </a:pP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sz="2000" b="1" dirty="0">
                <a:solidFill>
                  <a:schemeClr val="accent5">
                    <a:lumMod val="50000"/>
                  </a:schemeClr>
                </a:solidFill>
                <a:latin typeface="Times New Roman" panose="02020603050405020304" pitchFamily="18" charset="0"/>
                <a:cs typeface="Times New Roman" panose="02020603050405020304" pitchFamily="18" charset="0"/>
              </a:rPr>
              <a:t>Товар</a:t>
            </a:r>
            <a:r>
              <a:rPr lang="ru-RU" sz="2000" dirty="0">
                <a:solidFill>
                  <a:schemeClr val="accent5">
                    <a:lumMod val="50000"/>
                  </a:schemeClr>
                </a:solidFill>
                <a:latin typeface="Times New Roman" panose="02020603050405020304" pitchFamily="18" charset="0"/>
                <a:cs typeface="Times New Roman" panose="02020603050405020304" pitchFamily="18" charset="0"/>
              </a:rPr>
              <a:t> – это доход? </a:t>
            </a:r>
          </a:p>
          <a:p>
            <a:pPr eaLnBrk="1" hangingPunct="1">
              <a:defRPr/>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981200" y="990600"/>
            <a:ext cx="6781800" cy="45720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6" name="Скругленный прямоугольник 5"/>
          <p:cNvSpPr/>
          <p:nvPr/>
        </p:nvSpPr>
        <p:spPr bwMode="auto">
          <a:xfrm>
            <a:off x="1981200" y="1219200"/>
            <a:ext cx="6934200" cy="3925888"/>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16388" name="Заголовок 1"/>
          <p:cNvSpPr>
            <a:spLocks noGrp="1"/>
          </p:cNvSpPr>
          <p:nvPr>
            <p:ph type="title"/>
          </p:nvPr>
        </p:nvSpPr>
        <p:spPr/>
        <p:txBody>
          <a:bodyPr/>
          <a:lstStyle/>
          <a:p>
            <a:pPr eaLnBrk="1" hangingPunct="1"/>
            <a:endParaRPr lang="ru-RU" altLang="ru-RU"/>
          </a:p>
        </p:txBody>
      </p:sp>
      <p:sp>
        <p:nvSpPr>
          <p:cNvPr id="16389" name="Объект 2"/>
          <p:cNvSpPr>
            <a:spLocks noGrp="1"/>
          </p:cNvSpPr>
          <p:nvPr>
            <p:ph idx="1"/>
          </p:nvPr>
        </p:nvSpPr>
        <p:spPr/>
        <p:txBody>
          <a:bodyPr/>
          <a:lstStyle/>
          <a:p>
            <a:pPr eaLnBrk="1" hangingPunct="1"/>
            <a:endParaRPr lang="ru-RU" altLang="ru-RU"/>
          </a:p>
        </p:txBody>
      </p:sp>
      <p:pic>
        <p:nvPicPr>
          <p:cNvPr id="16390" name="Picture 2" descr="F:\print.jpg"/>
          <p:cNvPicPr>
            <a:picLocks noChangeAspect="1" noChangeArrowheads="1"/>
          </p:cNvPicPr>
          <p:nvPr/>
        </p:nvPicPr>
        <p:blipFill>
          <a:blip r:embed="rId2" cstate="print"/>
          <a:srcRect/>
          <a:stretch>
            <a:fillRect/>
          </a:stretch>
        </p:blipFill>
        <p:spPr bwMode="auto">
          <a:xfrm>
            <a:off x="0" y="0"/>
            <a:ext cx="9144000" cy="6934200"/>
          </a:xfrm>
          <a:prstGeom prst="rect">
            <a:avLst/>
          </a:prstGeom>
          <a:noFill/>
          <a:ln w="9525">
            <a:noFill/>
            <a:miter lim="800000"/>
            <a:headEnd/>
            <a:tailEnd/>
          </a:ln>
        </p:spPr>
      </p:pic>
      <p:sp>
        <p:nvSpPr>
          <p:cNvPr id="5" name="Прямоугольник 4"/>
          <p:cNvSpPr/>
          <p:nvPr/>
        </p:nvSpPr>
        <p:spPr>
          <a:xfrm>
            <a:off x="1981200" y="990600"/>
            <a:ext cx="7162800" cy="4586288"/>
          </a:xfrm>
          <a:prstGeom prst="rect">
            <a:avLst/>
          </a:prstGeom>
        </p:spPr>
        <p:txBody>
          <a:bodyPr>
            <a:spAutoFit/>
          </a:bodyPr>
          <a:lstStyle/>
          <a:p>
            <a:pPr>
              <a:defRPr/>
            </a:pPr>
            <a:r>
              <a:rPr lang="ru-RU" sz="4800" b="1" dirty="0">
                <a:solidFill>
                  <a:schemeClr val="accent5">
                    <a:lumMod val="50000"/>
                  </a:schemeClr>
                </a:solidFill>
                <a:latin typeface="Times New Roman" panose="02020603050405020304" pitchFamily="18" charset="0"/>
                <a:cs typeface="Times New Roman" panose="02020603050405020304" pitchFamily="18" charset="0"/>
              </a:rPr>
              <a:t>Рефлексия</a:t>
            </a:r>
          </a:p>
          <a:p>
            <a:pPr>
              <a:defRPr/>
            </a:pPr>
            <a:endParaRPr lang="ru-RU" dirty="0">
              <a:solidFill>
                <a:schemeClr val="accent5">
                  <a:lumMod val="50000"/>
                </a:schemeClr>
              </a:solidFill>
            </a:endParaRPr>
          </a:p>
          <a:p>
            <a:pPr>
              <a:defRPr/>
            </a:pPr>
            <a:endParaRPr lang="ru-RU" sz="2800" dirty="0">
              <a:solidFill>
                <a:schemeClr val="accent5">
                  <a:lumMod val="50000"/>
                </a:schemeClr>
              </a:solidFill>
            </a:endParaRPr>
          </a:p>
          <a:p>
            <a:pPr marL="342900" indent="-342900" algn="l">
              <a:buFont typeface="Wingdings" panose="05000000000000000000" pitchFamily="2" charset="2"/>
              <a:buChar char="§"/>
              <a:defRPr/>
            </a:pPr>
            <a:r>
              <a:rPr lang="ru-RU" sz="2800" dirty="0">
                <a:solidFill>
                  <a:schemeClr val="accent5">
                    <a:lumMod val="50000"/>
                  </a:schemeClr>
                </a:solidFill>
              </a:rPr>
              <a:t>Закончите предложения:</a:t>
            </a:r>
          </a:p>
          <a:p>
            <a:pPr marL="342900" indent="-342900" algn="l">
              <a:buFont typeface="Wingdings" panose="05000000000000000000" pitchFamily="2" charset="2"/>
              <a:buChar char="§"/>
              <a:defRPr/>
            </a:pPr>
            <a:r>
              <a:rPr lang="ru-RU" sz="2800" dirty="0">
                <a:solidFill>
                  <a:schemeClr val="accent5">
                    <a:lumMod val="50000"/>
                  </a:schemeClr>
                </a:solidFill>
              </a:rPr>
              <a:t>Чему я научился на уроке?.........</a:t>
            </a:r>
          </a:p>
          <a:p>
            <a:pPr marL="342900" indent="-342900" algn="l">
              <a:buFont typeface="Wingdings" panose="05000000000000000000" pitchFamily="2" charset="2"/>
              <a:buChar char="§"/>
              <a:defRPr/>
            </a:pPr>
            <a:r>
              <a:rPr lang="ru-RU" sz="2800" dirty="0">
                <a:solidFill>
                  <a:schemeClr val="accent5">
                    <a:lumMod val="50000"/>
                  </a:schemeClr>
                </a:solidFill>
              </a:rPr>
              <a:t>Что мне этот урок дал для жизни?......</a:t>
            </a:r>
          </a:p>
          <a:p>
            <a:pPr marL="342900" indent="-342900" algn="l">
              <a:buFont typeface="Wingdings" panose="05000000000000000000" pitchFamily="2" charset="2"/>
              <a:buChar char="§"/>
              <a:defRPr/>
            </a:pPr>
            <a:r>
              <a:rPr lang="ru-RU" sz="2800" dirty="0">
                <a:solidFill>
                  <a:schemeClr val="accent5">
                    <a:lumMod val="50000"/>
                  </a:schemeClr>
                </a:solidFill>
              </a:rPr>
              <a:t>Урок привлек меня тем, что.…………</a:t>
            </a:r>
          </a:p>
          <a:p>
            <a:pPr marL="342900" indent="-342900" algn="l">
              <a:buFont typeface="Wingdings" panose="05000000000000000000" pitchFamily="2" charset="2"/>
              <a:buChar char="§"/>
              <a:defRPr/>
            </a:pPr>
            <a:r>
              <a:rPr lang="ru-RU" sz="2800" dirty="0">
                <a:solidFill>
                  <a:schemeClr val="accent5">
                    <a:lumMod val="50000"/>
                  </a:schemeClr>
                </a:solidFill>
              </a:rPr>
              <a:t>Урок показался интересным…………</a:t>
            </a:r>
          </a:p>
          <a:p>
            <a:pPr marL="342900" indent="-342900">
              <a:buFont typeface="Wingdings" panose="05000000000000000000" pitchFamily="2" charset="2"/>
              <a:buChar char="§"/>
              <a:defRPr/>
            </a:pPr>
            <a:endParaRPr lang="ru-RU" sz="2800" dirty="0">
              <a:solidFill>
                <a:schemeClr val="accent5">
                  <a:lumMod val="50000"/>
                </a:schemeClr>
              </a:solidFill>
            </a:endParaRPr>
          </a:p>
          <a:p>
            <a:pPr>
              <a:defRPr/>
            </a:pPr>
            <a:endParaRPr lang="ru-RU" dirty="0">
              <a:solidFill>
                <a:schemeClr val="accent5">
                  <a:lumMod val="50000"/>
                </a:schemeClr>
              </a:solidFill>
            </a:endParaRPr>
          </a:p>
        </p:txBody>
      </p:sp>
      <p:pic>
        <p:nvPicPr>
          <p:cNvPr id="16392" name="Picture 4"/>
          <p:cNvPicPr>
            <a:picLocks noChangeAspect="1" noChangeArrowheads="1"/>
          </p:cNvPicPr>
          <p:nvPr/>
        </p:nvPicPr>
        <p:blipFill>
          <a:blip r:embed="rId3" cstate="print"/>
          <a:srcRect/>
          <a:stretch>
            <a:fillRect/>
          </a:stretch>
        </p:blipFill>
        <p:spPr bwMode="auto">
          <a:xfrm>
            <a:off x="7253288" y="0"/>
            <a:ext cx="1890712" cy="1811338"/>
          </a:xfrm>
          <a:prstGeom prst="rect">
            <a:avLst/>
          </a:prstGeom>
          <a:noFill/>
          <a:ln w="9525" algn="ctr">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endParaRPr lang="ru-RU" altLang="ru-RU"/>
          </a:p>
        </p:txBody>
      </p:sp>
      <p:sp>
        <p:nvSpPr>
          <p:cNvPr id="17411" name="Объект 2"/>
          <p:cNvSpPr>
            <a:spLocks noGrp="1"/>
          </p:cNvSpPr>
          <p:nvPr>
            <p:ph idx="1"/>
          </p:nvPr>
        </p:nvSpPr>
        <p:spPr/>
        <p:txBody>
          <a:bodyPr/>
          <a:lstStyle/>
          <a:p>
            <a:pPr marL="0" indent="0" eaLnBrk="1" hangingPunct="1">
              <a:buFontTx/>
              <a:buNone/>
            </a:pPr>
            <a:endParaRPr lang="ru-RU" altLang="ru-RU"/>
          </a:p>
        </p:txBody>
      </p:sp>
      <p:pic>
        <p:nvPicPr>
          <p:cNvPr id="17412" name="Picture 2" descr="C:\Users\андрей\Downloads\20190328_20255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9050" y="1752600"/>
            <a:ext cx="9137650" cy="1066800"/>
          </a:xfrm>
          <a:effectLst>
            <a:outerShdw dist="17961" dir="2700000" algn="ctr" rotWithShape="0">
              <a:schemeClr val="accent1"/>
            </a:outerShdw>
          </a:effectLst>
        </p:spPr>
        <p:txBody>
          <a:bodyPr/>
          <a:lstStyle/>
          <a:p>
            <a:pPr algn="ctr" eaLnBrk="1" hangingPunct="1">
              <a:defRPr/>
            </a:pPr>
            <a:r>
              <a:rPr lang="ru-RU" altLang="ru-RU" sz="2400" b="1" dirty="0">
                <a:solidFill>
                  <a:schemeClr val="accent5">
                    <a:lumMod val="10000"/>
                  </a:schemeClr>
                </a:solidFill>
                <a:latin typeface="Times New Roman" panose="02020603050405020304" pitchFamily="18" charset="0"/>
                <a:cs typeface="Times New Roman" panose="02020603050405020304" pitchFamily="18" charset="0"/>
              </a:rPr>
              <a:t>Цель: развитие финансовой грамотности обучающихся начальной школы; повторение и обобщение знаний о деньгах.	</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4600" b="1" dirty="0">
                <a:solidFill>
                  <a:schemeClr val="bg1"/>
                </a:solidFill>
                <a:latin typeface="Times New Roman" panose="02020603050405020304" pitchFamily="18" charset="0"/>
                <a:cs typeface="Times New Roman" panose="02020603050405020304" pitchFamily="18" charset="0"/>
              </a:rPr>
              <a:t>	</a:t>
            </a:r>
          </a:p>
        </p:txBody>
      </p:sp>
      <p:sp>
        <p:nvSpPr>
          <p:cNvPr id="17413" name="Rectangle 5"/>
          <p:cNvSpPr>
            <a:spLocks noGrp="1" noChangeArrowheads="1"/>
          </p:cNvSpPr>
          <p:nvPr>
            <p:ph type="body" idx="1"/>
          </p:nvPr>
        </p:nvSpPr>
        <p:spPr>
          <a:xfrm>
            <a:off x="228600" y="2438400"/>
            <a:ext cx="8915400" cy="3810000"/>
          </a:xfrm>
        </p:spPr>
        <p:txBody>
          <a:bodyPr/>
          <a:lstStyle/>
          <a:p>
            <a:pPr marL="0" indent="0" eaLnBrk="1" hangingPunct="1">
              <a:lnSpc>
                <a:spcPct val="80000"/>
              </a:lnSpc>
              <a:buFontTx/>
              <a:buNone/>
              <a:defRPr/>
            </a:pPr>
            <a:r>
              <a:rPr lang="ru-RU" altLang="ru-RU" sz="2800" b="1" dirty="0">
                <a:solidFill>
                  <a:schemeClr val="accent5">
                    <a:lumMod val="10000"/>
                  </a:schemeClr>
                </a:solidFill>
                <a:latin typeface="Times New Roman" panose="02020603050405020304" pitchFamily="18" charset="0"/>
                <a:cs typeface="Times New Roman" panose="02020603050405020304" pitchFamily="18" charset="0"/>
              </a:rPr>
              <a:t>Задачи:</a:t>
            </a:r>
          </a:p>
          <a:p>
            <a:pPr eaLnBrk="1" hangingPunct="1">
              <a:lnSpc>
                <a:spcPct val="80000"/>
              </a:lnSpc>
              <a:buFont typeface="Wingdings" panose="05000000000000000000" pitchFamily="2" charset="2"/>
              <a:buChar char="v"/>
              <a:defRPr/>
            </a:pPr>
            <a:r>
              <a:rPr lang="ru-RU" altLang="ru-RU" sz="2800" b="1" dirty="0">
                <a:solidFill>
                  <a:schemeClr val="accent5">
                    <a:lumMod val="10000"/>
                  </a:schemeClr>
                </a:solidFill>
                <a:latin typeface="Times New Roman" panose="02020603050405020304" pitchFamily="18" charset="0"/>
                <a:cs typeface="Times New Roman" panose="02020603050405020304" pitchFamily="18" charset="0"/>
              </a:rPr>
              <a:t> способствовать формированию экономического образа мышления;</a:t>
            </a:r>
          </a:p>
          <a:p>
            <a:pPr eaLnBrk="1" hangingPunct="1">
              <a:lnSpc>
                <a:spcPct val="80000"/>
              </a:lnSpc>
              <a:buFont typeface="Wingdings" panose="05000000000000000000" pitchFamily="2" charset="2"/>
              <a:buChar char="v"/>
              <a:defRPr/>
            </a:pPr>
            <a:r>
              <a:rPr lang="ru-RU" altLang="ru-RU" sz="2800" b="1" dirty="0">
                <a:solidFill>
                  <a:schemeClr val="accent5">
                    <a:lumMod val="10000"/>
                  </a:schemeClr>
                </a:solidFill>
                <a:latin typeface="Times New Roman" panose="02020603050405020304" pitchFamily="18" charset="0"/>
                <a:cs typeface="Times New Roman" panose="02020603050405020304" pitchFamily="18" charset="0"/>
              </a:rPr>
              <a:t> воспитывать ответственность и нравственное поведение в области экономических отношений в быту;</a:t>
            </a:r>
          </a:p>
          <a:p>
            <a:pPr eaLnBrk="1" hangingPunct="1">
              <a:lnSpc>
                <a:spcPct val="80000"/>
              </a:lnSpc>
              <a:buFont typeface="Wingdings" panose="05000000000000000000" pitchFamily="2" charset="2"/>
              <a:buChar char="v"/>
              <a:defRPr/>
            </a:pPr>
            <a:r>
              <a:rPr lang="ru-RU" altLang="ru-RU" sz="2800" b="1" dirty="0">
                <a:solidFill>
                  <a:schemeClr val="accent5">
                    <a:lumMod val="10000"/>
                  </a:schemeClr>
                </a:solidFill>
                <a:latin typeface="Times New Roman" panose="02020603050405020304" pitchFamily="18" charset="0"/>
                <a:cs typeface="Times New Roman" panose="02020603050405020304" pitchFamily="18" charset="0"/>
              </a:rPr>
              <a:t> формировать опыт применения полученных знаний и умений для решения элементарных вопросов в области экономики</a:t>
            </a:r>
            <a:r>
              <a:rPr lang="ru-RU" altLang="ru-RU" sz="1400" b="1" dirty="0">
                <a:solidFill>
                  <a:schemeClr val="accent5">
                    <a:lumMod val="10000"/>
                  </a:schemeClr>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altLang="ru-RU"/>
          </a:p>
        </p:txBody>
      </p:sp>
      <p:graphicFrame>
        <p:nvGraphicFramePr>
          <p:cNvPr id="6" name="Объект 5"/>
          <p:cNvGraphicFramePr>
            <a:graphicFrameLocks noGrp="1"/>
          </p:cNvGraphicFramePr>
          <p:nvPr>
            <p:ph idx="1"/>
          </p:nvPr>
        </p:nvGraphicFramePr>
        <p:xfrm>
          <a:off x="304800" y="23813"/>
          <a:ext cx="8534400" cy="6888975"/>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37338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457695">
                <a:tc gridSpan="3">
                  <a:txBody>
                    <a:bodyPr/>
                    <a:lstStyle/>
                    <a:p>
                      <a:pPr algn="ctr"/>
                      <a:r>
                        <a:rPr lang="ru-RU" sz="1800" dirty="0">
                          <a:solidFill>
                            <a:schemeClr val="accent5">
                              <a:lumMod val="10000"/>
                            </a:schemeClr>
                          </a:solidFill>
                          <a:latin typeface="Times New Roman" panose="02020603050405020304" pitchFamily="18" charset="0"/>
                          <a:cs typeface="Times New Roman" panose="02020603050405020304" pitchFamily="18" charset="0"/>
                        </a:rPr>
                        <a:t>Представление о результатах:</a:t>
                      </a:r>
                    </a:p>
                  </a:txBody>
                  <a:tcPr/>
                </a:tc>
                <a:tc hMerge="1">
                  <a:txBody>
                    <a:bodyPr/>
                    <a:lstStyle/>
                    <a:p>
                      <a:endParaRPr lang="ru-RU" dirty="0"/>
                    </a:p>
                  </a:txBody>
                  <a:tcPr/>
                </a:tc>
                <a:tc hMerge="1">
                  <a:txBody>
                    <a:bodyPr/>
                    <a:lstStyle/>
                    <a:p>
                      <a:endParaRPr lang="ru-RU" dirty="0"/>
                    </a:p>
                  </a:txBody>
                  <a:tcPr/>
                </a:tc>
                <a:extLst>
                  <a:ext uri="{0D108BD9-81ED-4DB2-BD59-A6C34878D82A}">
                    <a16:rowId xmlns="" xmlns:a16="http://schemas.microsoft.com/office/drawing/2014/main" val="10000"/>
                  </a:ext>
                </a:extLst>
              </a:tr>
              <a:tr h="6376492">
                <a:tc>
                  <a:txBody>
                    <a:bodyPr/>
                    <a:lstStyle/>
                    <a:p>
                      <a:r>
                        <a:rPr lang="ru-RU" sz="1600" b="1" dirty="0">
                          <a:solidFill>
                            <a:schemeClr val="accent5">
                              <a:lumMod val="10000"/>
                            </a:schemeClr>
                          </a:solidFill>
                        </a:rPr>
                        <a:t>Личностные:</a:t>
                      </a:r>
                    </a:p>
                    <a:p>
                      <a:pPr marL="285750" indent="-285750">
                        <a:buFont typeface="Wingdings" panose="05000000000000000000" pitchFamily="2" charset="2"/>
                        <a:buChar char="Ø"/>
                      </a:pPr>
                      <a:r>
                        <a:rPr lang="ru-RU" sz="1600" baseline="0" dirty="0">
                          <a:solidFill>
                            <a:schemeClr val="accent5">
                              <a:lumMod val="10000"/>
                            </a:schemeClr>
                          </a:solidFill>
                        </a:rPr>
                        <a:t> </a:t>
                      </a:r>
                      <a:r>
                        <a:rPr lang="ru-RU" sz="1600" dirty="0">
                          <a:solidFill>
                            <a:schemeClr val="accent5">
                              <a:lumMod val="10000"/>
                            </a:schemeClr>
                          </a:solidFill>
                        </a:rPr>
                        <a:t>осознание себя как части семьи, общества;</a:t>
                      </a:r>
                    </a:p>
                    <a:p>
                      <a:pPr marL="285750" indent="-285750">
                        <a:buFont typeface="Wingdings" panose="05000000000000000000" pitchFamily="2" charset="2"/>
                        <a:buChar char="Ø"/>
                      </a:pPr>
                      <a:r>
                        <a:rPr lang="ru-RU" sz="1600" baseline="0" dirty="0">
                          <a:solidFill>
                            <a:schemeClr val="accent5">
                              <a:lumMod val="10000"/>
                            </a:schemeClr>
                          </a:solidFill>
                        </a:rPr>
                        <a:t> </a:t>
                      </a:r>
                      <a:r>
                        <a:rPr lang="ru-RU" sz="1600" dirty="0">
                          <a:solidFill>
                            <a:schemeClr val="accent5">
                              <a:lumMod val="10000"/>
                            </a:schemeClr>
                          </a:solidFill>
                        </a:rPr>
                        <a:t>овладение начальными навыками адаптации в мире финансовых отношений;</a:t>
                      </a:r>
                    </a:p>
                    <a:p>
                      <a:pPr marL="285750" indent="-285750">
                        <a:buFont typeface="Wingdings" panose="05000000000000000000" pitchFamily="2" charset="2"/>
                        <a:buChar char="Ø"/>
                      </a:pPr>
                      <a:r>
                        <a:rPr lang="ru-RU" sz="1600" baseline="0" dirty="0">
                          <a:solidFill>
                            <a:schemeClr val="accent5">
                              <a:lumMod val="10000"/>
                            </a:schemeClr>
                          </a:solidFill>
                        </a:rPr>
                        <a:t> </a:t>
                      </a:r>
                      <a:r>
                        <a:rPr lang="ru-RU" sz="1600" dirty="0">
                          <a:solidFill>
                            <a:schemeClr val="accent5">
                              <a:lumMod val="10000"/>
                            </a:schemeClr>
                          </a:solidFill>
                        </a:rPr>
                        <a:t>развитие самостоятельности;</a:t>
                      </a:r>
                    </a:p>
                    <a:p>
                      <a:pPr marL="285750" indent="-285750">
                        <a:buFont typeface="Wingdings" panose="05000000000000000000" pitchFamily="2" charset="2"/>
                        <a:buChar char="Ø"/>
                      </a:pPr>
                      <a:r>
                        <a:rPr lang="ru-RU" sz="1600" dirty="0">
                          <a:solidFill>
                            <a:schemeClr val="accent5">
                              <a:lumMod val="10000"/>
                            </a:schemeClr>
                          </a:solidFill>
                        </a:rPr>
                        <a:t>развитие навыков сотрудничества со взрослыми и сверстниками в разных игровых и реальных экономических ситуациях.</a:t>
                      </a:r>
                    </a:p>
                    <a:p>
                      <a:endParaRPr lang="ru-RU" sz="1800" dirty="0"/>
                    </a:p>
                  </a:txBody>
                  <a:tcPr/>
                </a:tc>
                <a:tc>
                  <a:txBody>
                    <a:bodyPr/>
                    <a:lstStyle/>
                    <a:p>
                      <a:r>
                        <a:rPr lang="ru-RU" sz="1600" b="1" dirty="0" err="1">
                          <a:solidFill>
                            <a:schemeClr val="accent5">
                              <a:lumMod val="10000"/>
                            </a:schemeClr>
                          </a:solidFill>
                        </a:rPr>
                        <a:t>Метапредметные</a:t>
                      </a:r>
                      <a:r>
                        <a:rPr lang="ru-RU" sz="1600" b="1" dirty="0">
                          <a:solidFill>
                            <a:schemeClr val="accent5">
                              <a:lumMod val="10000"/>
                            </a:schemeClr>
                          </a:solidFill>
                        </a:rPr>
                        <a:t>:</a:t>
                      </a:r>
                    </a:p>
                    <a:p>
                      <a:r>
                        <a:rPr lang="ru-RU" sz="1600" i="1" dirty="0">
                          <a:solidFill>
                            <a:schemeClr val="accent5">
                              <a:lumMod val="10000"/>
                            </a:schemeClr>
                          </a:solidFill>
                        </a:rPr>
                        <a:t>познавательные:</a:t>
                      </a:r>
                    </a:p>
                    <a:p>
                      <a:pPr marL="285750" indent="-285750">
                        <a:buFont typeface="Wingdings" panose="05000000000000000000" pitchFamily="2" charset="2"/>
                        <a:buChar char="Ø"/>
                      </a:pPr>
                      <a:r>
                        <a:rPr lang="ru-RU" sz="1600" dirty="0">
                          <a:solidFill>
                            <a:schemeClr val="accent5">
                              <a:lumMod val="10000"/>
                            </a:schemeClr>
                          </a:solidFill>
                        </a:rPr>
                        <a:t>развитие навыков сотрудничества со взрослыми и сверстниками в разных игровых и реальных экономических ситуациях;</a:t>
                      </a:r>
                    </a:p>
                    <a:p>
                      <a:r>
                        <a:rPr lang="ru-RU" sz="1600" i="1" dirty="0">
                          <a:solidFill>
                            <a:schemeClr val="accent5">
                              <a:lumMod val="10000"/>
                            </a:schemeClr>
                          </a:solidFill>
                        </a:rPr>
                        <a:t>регулятивные:</a:t>
                      </a:r>
                    </a:p>
                    <a:p>
                      <a:pPr marL="285750" indent="-285750">
                        <a:buFont typeface="Wingdings" panose="05000000000000000000" pitchFamily="2" charset="2"/>
                        <a:buChar char="Ø"/>
                      </a:pPr>
                      <a:r>
                        <a:rPr lang="ru-RU" sz="1600" dirty="0">
                          <a:solidFill>
                            <a:schemeClr val="accent5">
                              <a:lumMod val="10000"/>
                            </a:schemeClr>
                          </a:solidFill>
                        </a:rPr>
                        <a:t>оценка правильности выполнения действий: знакомство с критериями оценивания, самооценка и </a:t>
                      </a:r>
                      <a:r>
                        <a:rPr lang="ru-RU" sz="1600" dirty="0" err="1">
                          <a:solidFill>
                            <a:schemeClr val="accent5">
                              <a:lumMod val="10000"/>
                            </a:schemeClr>
                          </a:solidFill>
                        </a:rPr>
                        <a:t>взаимооценка</a:t>
                      </a:r>
                      <a:r>
                        <a:rPr lang="ru-RU" sz="1600" dirty="0">
                          <a:solidFill>
                            <a:schemeClr val="accent5">
                              <a:lumMod val="10000"/>
                            </a:schemeClr>
                          </a:solidFill>
                        </a:rPr>
                        <a:t>;</a:t>
                      </a:r>
                    </a:p>
                    <a:p>
                      <a:pPr marL="285750" indent="-285750">
                        <a:buFont typeface="Wingdings" panose="05000000000000000000" pitchFamily="2" charset="2"/>
                        <a:buChar char="Ø"/>
                      </a:pPr>
                      <a:r>
                        <a:rPr lang="ru-RU" sz="1600" dirty="0">
                          <a:solidFill>
                            <a:schemeClr val="accent5">
                              <a:lumMod val="10000"/>
                            </a:schemeClr>
                          </a:solidFill>
                        </a:rPr>
                        <a:t>адекватное восприятие предложений товарищей, учителя;</a:t>
                      </a:r>
                    </a:p>
                    <a:p>
                      <a:r>
                        <a:rPr lang="ru-RU" sz="1600" dirty="0">
                          <a:solidFill>
                            <a:schemeClr val="accent5">
                              <a:lumMod val="10000"/>
                            </a:schemeClr>
                          </a:solidFill>
                        </a:rPr>
                        <a:t> </a:t>
                      </a:r>
                      <a:r>
                        <a:rPr lang="ru-RU" sz="1600" i="1" dirty="0">
                          <a:solidFill>
                            <a:schemeClr val="accent5">
                              <a:lumMod val="10000"/>
                            </a:schemeClr>
                          </a:solidFill>
                        </a:rPr>
                        <a:t>коммуникативные:</a:t>
                      </a:r>
                    </a:p>
                    <a:p>
                      <a:pPr marL="285750" indent="-285750">
                        <a:buFont typeface="Wingdings" panose="05000000000000000000" pitchFamily="2" charset="2"/>
                        <a:buChar char="Ø"/>
                      </a:pPr>
                      <a:r>
                        <a:rPr lang="ru-RU" sz="1600" dirty="0">
                          <a:solidFill>
                            <a:schemeClr val="accent5">
                              <a:lumMod val="10000"/>
                            </a:schemeClr>
                          </a:solidFill>
                        </a:rPr>
                        <a:t>готовность слушать собеседника и вести диалог;</a:t>
                      </a:r>
                    </a:p>
                    <a:p>
                      <a:pPr marL="285750" indent="-285750">
                        <a:buFont typeface="Wingdings" panose="05000000000000000000" pitchFamily="2" charset="2"/>
                        <a:buChar char="Ø"/>
                      </a:pPr>
                      <a:r>
                        <a:rPr lang="ru-RU" sz="1600" dirty="0">
                          <a:solidFill>
                            <a:schemeClr val="accent5">
                              <a:lumMod val="10000"/>
                            </a:schemeClr>
                          </a:solidFill>
                        </a:rPr>
                        <a:t>готовность признавать возможность существования различных точек зрения и права каждого иметь свою;</a:t>
                      </a:r>
                    </a:p>
                    <a:p>
                      <a:pPr marL="285750" indent="-285750">
                        <a:buFont typeface="Wingdings" panose="05000000000000000000" pitchFamily="2" charset="2"/>
                        <a:buChar char="Ø"/>
                      </a:pPr>
                      <a:r>
                        <a:rPr lang="ru-RU" sz="1600" dirty="0">
                          <a:solidFill>
                            <a:schemeClr val="accent5">
                              <a:lumMod val="10000"/>
                            </a:schemeClr>
                          </a:solidFill>
                        </a:rPr>
                        <a:t>излагать своё мнение и аргументировать свою точку зрения и оценку событий</a:t>
                      </a:r>
                    </a:p>
                    <a:p>
                      <a:endParaRPr lang="ru-RU" sz="1600" dirty="0"/>
                    </a:p>
                  </a:txBody>
                  <a:tcPr/>
                </a:tc>
                <a:tc>
                  <a:txBody>
                    <a:bodyPr/>
                    <a:lstStyle/>
                    <a:p>
                      <a:r>
                        <a:rPr lang="ru-RU" sz="1600" b="1" dirty="0">
                          <a:solidFill>
                            <a:schemeClr val="accent5">
                              <a:lumMod val="10000"/>
                            </a:schemeClr>
                          </a:solidFill>
                        </a:rPr>
                        <a:t>Предметные:</a:t>
                      </a:r>
                    </a:p>
                    <a:p>
                      <a:pPr marL="285750" indent="-285750">
                        <a:buFont typeface="Wingdings" panose="05000000000000000000" pitchFamily="2" charset="2"/>
                        <a:buChar char="Ø"/>
                      </a:pPr>
                      <a:r>
                        <a:rPr lang="ru-RU" sz="1600" dirty="0">
                          <a:solidFill>
                            <a:schemeClr val="accent5">
                              <a:lumMod val="10000"/>
                            </a:schemeClr>
                          </a:solidFill>
                        </a:rPr>
                        <a:t>понимание и правильное использование экономических терминов;</a:t>
                      </a:r>
                    </a:p>
                    <a:p>
                      <a:pPr marL="285750" indent="-285750">
                        <a:buFont typeface="Wingdings" panose="05000000000000000000" pitchFamily="2" charset="2"/>
                        <a:buChar char="Ø"/>
                      </a:pPr>
                      <a:r>
                        <a:rPr lang="ru-RU" sz="1600" dirty="0">
                          <a:solidFill>
                            <a:schemeClr val="accent5">
                              <a:lumMod val="10000"/>
                            </a:schemeClr>
                          </a:solidFill>
                        </a:rPr>
                        <a:t>представление о роли денег в семье и обществе;</a:t>
                      </a:r>
                    </a:p>
                    <a:p>
                      <a:pPr marL="285750" indent="-285750">
                        <a:buFont typeface="Wingdings" panose="05000000000000000000" pitchFamily="2" charset="2"/>
                        <a:buChar char="Ø"/>
                      </a:pPr>
                      <a:r>
                        <a:rPr lang="ru-RU" sz="1600" dirty="0">
                          <a:solidFill>
                            <a:schemeClr val="accent5">
                              <a:lumMod val="10000"/>
                            </a:schemeClr>
                          </a:solidFill>
                        </a:rPr>
                        <a:t>проведение элементарных финансовых расчётов.</a:t>
                      </a:r>
                    </a:p>
                    <a:p>
                      <a:endParaRPr lang="ru-RU" sz="1800" dirty="0"/>
                    </a:p>
                  </a:txBody>
                  <a:tcPr/>
                </a:tc>
                <a:extLst>
                  <a:ext uri="{0D108BD9-81ED-4DB2-BD59-A6C34878D82A}">
                    <a16:rowId xmlns="" xmlns:a16="http://schemas.microsoft.com/office/drawing/2014/main" val="10001"/>
                  </a:ext>
                </a:extLst>
              </a:tr>
            </a:tbl>
          </a:graphicData>
        </a:graphic>
      </p:graphicFrame>
      <p:pic>
        <p:nvPicPr>
          <p:cNvPr id="4111" name="Picture 15"/>
          <p:cNvPicPr>
            <a:picLocks noChangeAspect="1" noChangeArrowheads="1"/>
          </p:cNvPicPr>
          <p:nvPr/>
        </p:nvPicPr>
        <p:blipFill>
          <a:blip r:embed="rId2" cstate="print"/>
          <a:srcRect/>
          <a:stretch>
            <a:fillRect/>
          </a:stretch>
        </p:blipFill>
        <p:spPr bwMode="auto">
          <a:xfrm>
            <a:off x="304800" y="5638800"/>
            <a:ext cx="1676400" cy="1219200"/>
          </a:xfrm>
          <a:prstGeom prst="rect">
            <a:avLst/>
          </a:prstGeom>
          <a:noFill/>
          <a:ln w="9525" algn="ctr">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600" y="5181600"/>
            <a:ext cx="7315200" cy="715963"/>
          </a:xfrm>
        </p:spPr>
        <p:txBody>
          <a:bodyPr/>
          <a:lstStyle/>
          <a:p>
            <a:pPr eaLnBrk="1" hangingPunct="1">
              <a:defRPr/>
            </a:pPr>
            <a:r>
              <a:rPr lang="ru-RU" dirty="0">
                <a:solidFill>
                  <a:schemeClr val="accent5">
                    <a:lumMod val="50000"/>
                  </a:schemeClr>
                </a:solidFill>
              </a:rPr>
              <a:t/>
            </a:r>
            <a:br>
              <a:rPr lang="ru-RU" dirty="0">
                <a:solidFill>
                  <a:schemeClr val="accent5">
                    <a:lumMod val="50000"/>
                  </a:schemeClr>
                </a:solidFill>
              </a:rPr>
            </a:br>
            <a:endParaRPr lang="ru-RU" dirty="0">
              <a:solidFill>
                <a:schemeClr val="accent5">
                  <a:lumMod val="50000"/>
                </a:schemeClr>
              </a:solidFill>
            </a:endParaRPr>
          </a:p>
        </p:txBody>
      </p:sp>
      <p:sp>
        <p:nvSpPr>
          <p:cNvPr id="3" name="Объект 2"/>
          <p:cNvSpPr>
            <a:spLocks noGrp="1"/>
          </p:cNvSpPr>
          <p:nvPr>
            <p:ph idx="1"/>
          </p:nvPr>
        </p:nvSpPr>
        <p:spPr>
          <a:xfrm>
            <a:off x="609600" y="1524000"/>
            <a:ext cx="7848600" cy="3201144"/>
          </a:xfrm>
        </p:spPr>
        <p:txBody>
          <a:bodyPr/>
          <a:lstStyle/>
          <a:p>
            <a:pPr marL="0" indent="0" eaLnBrk="1" hangingPunct="1">
              <a:buFontTx/>
              <a:buNone/>
              <a:defRPr/>
            </a:pPr>
            <a:r>
              <a:rPr lang="ru-RU" spc="300" dirty="0">
                <a:solidFill>
                  <a:schemeClr val="accent5">
                    <a:lumMod val="50000"/>
                  </a:schemeClr>
                </a:solidFill>
                <a:cs typeface="Arabic Typesetting" panose="03020402040406030203" pitchFamily="66" charset="-78"/>
              </a:rPr>
              <a:t>Не любовь, а душу согревают. </a:t>
            </a:r>
          </a:p>
          <a:p>
            <a:pPr marL="0" indent="0" eaLnBrk="1" hangingPunct="1">
              <a:buFontTx/>
              <a:buNone/>
              <a:defRPr/>
            </a:pPr>
            <a:r>
              <a:rPr lang="ru-RU" spc="300" dirty="0">
                <a:solidFill>
                  <a:schemeClr val="accent5">
                    <a:lumMod val="50000"/>
                  </a:schemeClr>
                </a:solidFill>
                <a:cs typeface="Arabic Typesetting" panose="03020402040406030203" pitchFamily="66" charset="-78"/>
              </a:rPr>
              <a:t>Не здоровье, а без них чувствуешь себя неважно. 	</a:t>
            </a:r>
          </a:p>
          <a:p>
            <a:pPr marL="0" indent="0" eaLnBrk="1" hangingPunct="1">
              <a:buFontTx/>
              <a:buNone/>
              <a:defRPr/>
            </a:pPr>
            <a:r>
              <a:rPr lang="ru-RU" spc="300" dirty="0">
                <a:solidFill>
                  <a:schemeClr val="accent5">
                    <a:lumMod val="50000"/>
                  </a:schemeClr>
                </a:solidFill>
                <a:cs typeface="Arabic Typesetting" panose="03020402040406030203" pitchFamily="66" charset="-78"/>
              </a:rPr>
              <a:t>Не магнит, а притягивают. </a:t>
            </a:r>
          </a:p>
          <a:p>
            <a:pPr marL="0" indent="0" eaLnBrk="1" hangingPunct="1">
              <a:buFontTx/>
              <a:buNone/>
              <a:defRPr/>
            </a:pPr>
            <a:r>
              <a:rPr lang="ru-RU" spc="300" dirty="0">
                <a:solidFill>
                  <a:schemeClr val="accent5">
                    <a:lumMod val="50000"/>
                  </a:schemeClr>
                </a:solidFill>
                <a:cs typeface="Arabic Typesetting" panose="03020402040406030203" pitchFamily="66" charset="-78"/>
              </a:rPr>
              <a:t>Не господин, а подчиняют. </a:t>
            </a:r>
          </a:p>
          <a:p>
            <a:pPr marL="0" indent="0" eaLnBrk="1" hangingPunct="1">
              <a:buFontTx/>
              <a:buNone/>
              <a:defRPr/>
            </a:pPr>
            <a:r>
              <a:rPr lang="ru-RU" spc="300" dirty="0">
                <a:solidFill>
                  <a:schemeClr val="accent5">
                    <a:lumMod val="50000"/>
                  </a:schemeClr>
                </a:solidFill>
                <a:cs typeface="Arabic Typesetting" panose="03020402040406030203" pitchFamily="66" charset="-78"/>
              </a:rPr>
              <a:t>Не слуга, а служат.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685800"/>
            <a:ext cx="6934200" cy="715963"/>
          </a:xfrm>
        </p:spPr>
        <p:txBody>
          <a:bodyPr/>
          <a:lstStyle/>
          <a:p>
            <a:pPr eaLnBrk="1" hangingPunct="1"/>
            <a:endParaRPr lang="en-US" altLang="ru-RU" sz="4000">
              <a:solidFill>
                <a:srgbClr val="4D4D4D"/>
              </a:solidFill>
            </a:endParaRPr>
          </a:p>
        </p:txBody>
      </p:sp>
      <p:sp>
        <p:nvSpPr>
          <p:cNvPr id="6147" name="Rectangle 3"/>
          <p:cNvSpPr>
            <a:spLocks noGrp="1" noChangeArrowheads="1"/>
          </p:cNvSpPr>
          <p:nvPr>
            <p:ph type="body" idx="1"/>
          </p:nvPr>
        </p:nvSpPr>
        <p:spPr>
          <a:xfrm>
            <a:off x="1981200" y="1630363"/>
            <a:ext cx="6934200" cy="4267200"/>
          </a:xfrm>
        </p:spPr>
        <p:txBody>
          <a:bodyPr/>
          <a:lstStyle/>
          <a:p>
            <a:pPr eaLnBrk="1" hangingPunct="1">
              <a:lnSpc>
                <a:spcPct val="80000"/>
              </a:lnSpc>
            </a:pPr>
            <a:r>
              <a:rPr lang="en-US" altLang="ko-KR" sz="1800">
                <a:solidFill>
                  <a:srgbClr val="4D4D4D"/>
                </a:solidFill>
                <a:latin typeface="Verdana" pitchFamily="34" charset="0"/>
                <a:ea typeface="굴림" pitchFamily="34" charset="-127"/>
              </a:rPr>
              <a:t>Your Text here</a:t>
            </a:r>
          </a:p>
          <a:p>
            <a:pPr eaLnBrk="1" hangingPunct="1">
              <a:lnSpc>
                <a:spcPct val="80000"/>
              </a:lnSpc>
            </a:pPr>
            <a:endParaRPr lang="en-US" altLang="ko-KR" sz="1800">
              <a:solidFill>
                <a:srgbClr val="4D4D4D"/>
              </a:solidFill>
              <a:latin typeface="Verdana" pitchFamily="34" charset="0"/>
              <a:ea typeface="굴림" pitchFamily="34" charset="-127"/>
            </a:endParaRPr>
          </a:p>
          <a:p>
            <a:pPr eaLnBrk="1" hangingPunct="1">
              <a:lnSpc>
                <a:spcPct val="80000"/>
              </a:lnSpc>
            </a:pPr>
            <a:r>
              <a:rPr lang="en-US" altLang="ko-KR" sz="1800">
                <a:solidFill>
                  <a:srgbClr val="4D4D4D"/>
                </a:solidFill>
                <a:latin typeface="Verdana" pitchFamily="34" charset="0"/>
                <a:ea typeface="굴림" pitchFamily="34"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eaLnBrk="1" hangingPunct="1">
              <a:lnSpc>
                <a:spcPct val="80000"/>
              </a:lnSpc>
            </a:pPr>
            <a:endParaRPr lang="en-US" altLang="ko-KR" sz="1800">
              <a:solidFill>
                <a:srgbClr val="4D4D4D"/>
              </a:solidFill>
              <a:latin typeface="Verdana" pitchFamily="34" charset="0"/>
              <a:ea typeface="굴림" pitchFamily="34" charset="-127"/>
            </a:endParaRPr>
          </a:p>
          <a:p>
            <a:pPr eaLnBrk="1" hangingPunct="1">
              <a:lnSpc>
                <a:spcPct val="80000"/>
              </a:lnSpc>
            </a:pPr>
            <a:r>
              <a:rPr lang="en-US" altLang="ko-KR" sz="1800">
                <a:solidFill>
                  <a:srgbClr val="4D4D4D"/>
                </a:solidFill>
                <a:latin typeface="Verdana" pitchFamily="34" charset="0"/>
                <a:ea typeface="굴림" pitchFamily="34" charset="-127"/>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en-US" altLang="ru-RU" sz="1800">
              <a:solidFill>
                <a:srgbClr val="4D4D4D"/>
              </a:solidFill>
            </a:endParaRPr>
          </a:p>
          <a:p>
            <a:pPr eaLnBrk="1" hangingPunct="1">
              <a:lnSpc>
                <a:spcPct val="80000"/>
              </a:lnSpc>
            </a:pPr>
            <a:endParaRPr lang="en-US" altLang="ru-RU" sz="1800">
              <a:solidFill>
                <a:srgbClr val="4D4D4D"/>
              </a:solidFill>
            </a:endParaRPr>
          </a:p>
        </p:txBody>
      </p:sp>
      <p:pic>
        <p:nvPicPr>
          <p:cNvPr id="6148" name="Picture 5" descr="F:\20190328_154526.jpg"/>
          <p:cNvPicPr>
            <a:picLocks noChangeAspect="1" noChangeArrowheads="1"/>
          </p:cNvPicPr>
          <p:nvPr/>
        </p:nvPicPr>
        <p:blipFill>
          <a:blip r:embed="rId4" cstate="print"/>
          <a:srcRect/>
          <a:stretch>
            <a:fillRect/>
          </a:stretch>
        </p:blipFill>
        <p:spPr bwMode="auto">
          <a:xfrm>
            <a:off x="1259632" y="0"/>
            <a:ext cx="7874843"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endParaRPr lang="ru-RU" altLang="ru-RU"/>
          </a:p>
        </p:txBody>
      </p:sp>
      <p:sp>
        <p:nvSpPr>
          <p:cNvPr id="7171" name="Объект 2"/>
          <p:cNvSpPr>
            <a:spLocks noGrp="1"/>
          </p:cNvSpPr>
          <p:nvPr>
            <p:ph idx="1"/>
          </p:nvPr>
        </p:nvSpPr>
        <p:spPr/>
        <p:txBody>
          <a:bodyPr/>
          <a:lstStyle/>
          <a:p>
            <a:pPr eaLnBrk="1" hangingPunct="1"/>
            <a:endParaRPr lang="ru-RU" altLang="ru-RU"/>
          </a:p>
        </p:txBody>
      </p:sp>
      <p:pic>
        <p:nvPicPr>
          <p:cNvPr id="7172" name="Picture 4" descr="C:\Users\андрей\Desktop\Screenshot_20190328-193236_Word.jpg"/>
          <p:cNvPicPr>
            <a:picLocks noChangeAspect="1" noChangeArrowheads="1"/>
          </p:cNvPicPr>
          <p:nvPr/>
        </p:nvPicPr>
        <p:blipFill>
          <a:blip r:embed="rId2" cstate="print"/>
          <a:srcRect/>
          <a:stretch>
            <a:fillRect/>
          </a:stretch>
        </p:blipFill>
        <p:spPr bwMode="auto">
          <a:xfrm>
            <a:off x="0" y="0"/>
            <a:ext cx="9144000" cy="6781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838200" y="609600"/>
            <a:ext cx="7315200" cy="715963"/>
          </a:xfrm>
        </p:spPr>
        <p:txBody>
          <a:bodyPr/>
          <a:lstStyle/>
          <a:p>
            <a:pPr eaLnBrk="1" hangingPunct="1"/>
            <a:endParaRPr lang="ru-RU" altLang="ru-RU"/>
          </a:p>
        </p:txBody>
      </p:sp>
      <p:sp>
        <p:nvSpPr>
          <p:cNvPr id="3" name="Объект 2"/>
          <p:cNvSpPr>
            <a:spLocks noGrp="1"/>
          </p:cNvSpPr>
          <p:nvPr>
            <p:ph idx="1"/>
          </p:nvPr>
        </p:nvSpPr>
        <p:spPr>
          <a:xfrm>
            <a:off x="501650" y="1582738"/>
            <a:ext cx="8382000" cy="4191000"/>
          </a:xfrm>
        </p:spPr>
        <p:txBody>
          <a:bodyPr/>
          <a:lstStyle/>
          <a:p>
            <a:pPr eaLnBrk="1" hangingPunct="1">
              <a:buFont typeface="Wingdings" panose="05000000000000000000" pitchFamily="2" charset="2"/>
              <a:buChar char="v"/>
              <a:defRPr/>
            </a:pPr>
            <a:r>
              <a:rPr lang="ru-RU" b="1" dirty="0">
                <a:solidFill>
                  <a:schemeClr val="accent5">
                    <a:lumMod val="50000"/>
                  </a:schemeClr>
                </a:solidFill>
                <a:latin typeface="Times New Roman" panose="02020603050405020304" pitchFamily="18" charset="0"/>
                <a:cs typeface="Times New Roman" panose="02020603050405020304" pitchFamily="18" charset="0"/>
              </a:rPr>
              <a:t>В Е Р АС - Аверс </a:t>
            </a:r>
            <a:r>
              <a:rPr lang="ru-RU" dirty="0">
                <a:solidFill>
                  <a:schemeClr val="accent5">
                    <a:lumMod val="50000"/>
                  </a:schemeClr>
                </a:solidFill>
                <a:latin typeface="Times New Roman" panose="02020603050405020304" pitchFamily="18" charset="0"/>
                <a:cs typeface="Times New Roman" panose="02020603050405020304" pitchFamily="18" charset="0"/>
              </a:rPr>
              <a:t>- лицевая сторона монеты,</a:t>
            </a:r>
          </a:p>
          <a:p>
            <a:pPr eaLnBrk="1" hangingPunct="1">
              <a:buFont typeface="Wingdings" panose="05000000000000000000" pitchFamily="2" charset="2"/>
              <a:buChar char="v"/>
              <a:defRPr/>
            </a:pPr>
            <a:r>
              <a:rPr lang="ru-RU" b="1" dirty="0">
                <a:solidFill>
                  <a:schemeClr val="accent5">
                    <a:lumMod val="50000"/>
                  </a:schemeClr>
                </a:solidFill>
                <a:latin typeface="Times New Roman" panose="02020603050405020304" pitchFamily="18" charset="0"/>
                <a:cs typeface="Times New Roman" panose="02020603050405020304" pitchFamily="18" charset="0"/>
              </a:rPr>
              <a:t>ВЕРЕСР - Реверс </a:t>
            </a:r>
            <a:r>
              <a:rPr lang="ru-RU" dirty="0">
                <a:solidFill>
                  <a:schemeClr val="accent5">
                    <a:lumMod val="50000"/>
                  </a:schemeClr>
                </a:solidFill>
                <a:latin typeface="Times New Roman" panose="02020603050405020304" pitchFamily="18" charset="0"/>
                <a:cs typeface="Times New Roman" panose="02020603050405020304" pitchFamily="18" charset="0"/>
              </a:rPr>
              <a:t>– оборотная сторона монеты,		</a:t>
            </a:r>
          </a:p>
          <a:p>
            <a:pPr eaLnBrk="1" hangingPunct="1">
              <a:buFont typeface="Wingdings" panose="05000000000000000000" pitchFamily="2" charset="2"/>
              <a:buChar char="v"/>
              <a:defRPr/>
            </a:pPr>
            <a:r>
              <a:rPr lang="ru-RU" b="1" dirty="0">
                <a:solidFill>
                  <a:schemeClr val="accent5">
                    <a:lumMod val="50000"/>
                  </a:schemeClr>
                </a:solidFill>
                <a:latin typeface="Times New Roman" panose="02020603050405020304" pitchFamily="18" charset="0"/>
                <a:cs typeface="Times New Roman" panose="02020603050405020304" pitchFamily="18" charset="0"/>
              </a:rPr>
              <a:t>НЕГЛЕАД - Легенда </a:t>
            </a:r>
            <a:r>
              <a:rPr lang="ru-RU" dirty="0">
                <a:solidFill>
                  <a:schemeClr val="accent5">
                    <a:lumMod val="50000"/>
                  </a:schemeClr>
                </a:solidFill>
                <a:latin typeface="Times New Roman" panose="02020603050405020304" pitchFamily="18" charset="0"/>
                <a:cs typeface="Times New Roman" panose="02020603050405020304" pitchFamily="18" charset="0"/>
              </a:rPr>
              <a:t>– надпись на монете.</a:t>
            </a:r>
          </a:p>
          <a:p>
            <a:pPr eaLnBrk="1" hangingPunct="1">
              <a:buFont typeface="Wingdings" panose="05000000000000000000" pitchFamily="2" charset="2"/>
              <a:buChar char="v"/>
              <a:defRPr/>
            </a:pPr>
            <a:r>
              <a:rPr lang="ru-RU" b="1" dirty="0">
                <a:solidFill>
                  <a:schemeClr val="accent5">
                    <a:lumMod val="50000"/>
                  </a:schemeClr>
                </a:solidFill>
                <a:latin typeface="Times New Roman" panose="02020603050405020304" pitchFamily="18" charset="0"/>
                <a:cs typeface="Times New Roman" panose="02020603050405020304" pitchFamily="18" charset="0"/>
              </a:rPr>
              <a:t>РУГТ - Гурт </a:t>
            </a:r>
            <a:r>
              <a:rPr lang="ru-RU" dirty="0">
                <a:solidFill>
                  <a:schemeClr val="accent5">
                    <a:lumMod val="50000"/>
                  </a:schemeClr>
                </a:solidFill>
                <a:latin typeface="Times New Roman" panose="02020603050405020304" pitchFamily="18" charset="0"/>
                <a:cs typeface="Times New Roman" panose="02020603050405020304" pitchFamily="18" charset="0"/>
              </a:rPr>
              <a:t>- боковая поверхность монеты.</a:t>
            </a:r>
          </a:p>
          <a:p>
            <a:pPr eaLnBrk="1" hangingPunct="1">
              <a:defRPr/>
            </a:pPr>
            <a:endParaRPr lang="ru-RU" dirty="0"/>
          </a:p>
        </p:txBody>
      </p:sp>
      <p:pic>
        <p:nvPicPr>
          <p:cNvPr id="9220" name="Picture 2"/>
          <p:cNvPicPr>
            <a:picLocks noChangeAspect="1" noChangeArrowheads="1"/>
          </p:cNvPicPr>
          <p:nvPr/>
        </p:nvPicPr>
        <p:blipFill>
          <a:blip r:embed="rId2" cstate="print"/>
          <a:srcRect/>
          <a:stretch>
            <a:fillRect/>
          </a:stretch>
        </p:blipFill>
        <p:spPr bwMode="auto">
          <a:xfrm>
            <a:off x="533400" y="4876800"/>
            <a:ext cx="1981200" cy="1524000"/>
          </a:xfrm>
          <a:prstGeom prst="rect">
            <a:avLst/>
          </a:prstGeom>
          <a:noFill/>
          <a:ln w="9525" algn="ctr">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altLang="ru-RU"/>
          </a:p>
        </p:txBody>
      </p:sp>
      <p:sp>
        <p:nvSpPr>
          <p:cNvPr id="10243" name="Объект 3"/>
          <p:cNvSpPr>
            <a:spLocks noGrp="1"/>
          </p:cNvSpPr>
          <p:nvPr>
            <p:ph idx="1"/>
          </p:nvPr>
        </p:nvSpPr>
        <p:spPr>
          <a:xfrm>
            <a:off x="914400" y="2438400"/>
            <a:ext cx="7772400" cy="4191000"/>
          </a:xfrm>
        </p:spPr>
        <p:txBody>
          <a:bodyPr/>
          <a:lstStyle/>
          <a:p>
            <a:pPr eaLnBrk="1" hangingPunct="1"/>
            <a:endParaRPr lang="ru-RU" altLang="ru-RU"/>
          </a:p>
        </p:txBody>
      </p:sp>
      <p:pic>
        <p:nvPicPr>
          <p:cNvPr id="10244" name="Picture 4" descr="C:\Users\андрей\Desktop\Screenshot_20190328-193139_Word.jpg"/>
          <p:cNvPicPr>
            <a:picLocks noChangeAspect="1" noChangeArrowheads="1"/>
          </p:cNvPicPr>
          <p:nvPr/>
        </p:nvPicPr>
        <p:blipFill>
          <a:blip r:embed="rId2" cstate="print"/>
          <a:srcRect/>
          <a:stretch>
            <a:fillRect/>
          </a:stretch>
        </p:blipFill>
        <p:spPr bwMode="auto">
          <a:xfrm>
            <a:off x="0" y="0"/>
            <a:ext cx="9144000" cy="6705600"/>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7913688" y="25400"/>
            <a:ext cx="1219200" cy="762000"/>
          </a:xfrm>
          <a:prstGeom prst="rect">
            <a:avLst/>
          </a:prstGeom>
          <a:noFill/>
          <a:ln w="9525" algn="ctr">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ндрей\Desktop\Screenshot_20190328-193159_Word.jpg"/>
          <p:cNvPicPr>
            <a:picLocks noChangeAspect="1" noChangeArrowheads="1"/>
          </p:cNvPicPr>
          <p:nvPr/>
        </p:nvPicPr>
        <p:blipFill>
          <a:blip r:embed="rId2" cstate="print"/>
          <a:srcRect/>
          <a:stretch>
            <a:fillRect/>
          </a:stretch>
        </p:blipFill>
        <p:spPr bwMode="auto">
          <a:xfrm>
            <a:off x="0" y="0"/>
            <a:ext cx="9144000" cy="6781800"/>
          </a:xfrm>
          <a:prstGeom prst="rect">
            <a:avLst/>
          </a:prstGeom>
          <a:noFill/>
          <a:ln w="9525">
            <a:noFill/>
            <a:miter lim="800000"/>
            <a:headEnd/>
            <a:tailEnd/>
          </a:ln>
        </p:spPr>
      </p:pic>
      <p:sp>
        <p:nvSpPr>
          <p:cNvPr id="11267" name="Заголовок 1"/>
          <p:cNvSpPr>
            <a:spLocks noGrp="1"/>
          </p:cNvSpPr>
          <p:nvPr>
            <p:ph type="title"/>
          </p:nvPr>
        </p:nvSpPr>
        <p:spPr>
          <a:xfrm>
            <a:off x="914400" y="304800"/>
            <a:ext cx="7315200" cy="1828800"/>
          </a:xfrm>
        </p:spPr>
        <p:txBody>
          <a:bodyPr/>
          <a:lstStyle/>
          <a:p>
            <a:pPr eaLnBrk="1" hangingPunct="1"/>
            <a:endParaRPr lang="ru-RU" altLang="ru-RU"/>
          </a:p>
        </p:txBody>
      </p:sp>
      <p:sp>
        <p:nvSpPr>
          <p:cNvPr id="11268" name="Объект 2"/>
          <p:cNvSpPr>
            <a:spLocks noGrp="1"/>
          </p:cNvSpPr>
          <p:nvPr>
            <p:ph idx="1"/>
          </p:nvPr>
        </p:nvSpPr>
        <p:spPr>
          <a:xfrm>
            <a:off x="914400" y="1524000"/>
            <a:ext cx="7315200" cy="5105400"/>
          </a:xfrm>
        </p:spPr>
        <p:txBody>
          <a:bodyPr/>
          <a:lstStyle/>
          <a:p>
            <a:pPr eaLnBrk="1" hangingPunct="1"/>
            <a:endParaRPr lang="ru-RU" altLang="ru-RU"/>
          </a:p>
        </p:txBody>
      </p:sp>
      <p:pic>
        <p:nvPicPr>
          <p:cNvPr id="11269" name="Picture 6" descr="F:\master.jpg"/>
          <p:cNvPicPr>
            <a:picLocks noChangeAspect="1" noChangeArrowheads="1"/>
          </p:cNvPicPr>
          <p:nvPr/>
        </p:nvPicPr>
        <p:blipFill>
          <a:blip r:embed="rId3" cstate="print"/>
          <a:srcRect/>
          <a:stretch>
            <a:fillRect/>
          </a:stretch>
        </p:blipFill>
        <p:spPr bwMode="auto">
          <a:xfrm>
            <a:off x="6400800" y="3648075"/>
            <a:ext cx="2744788" cy="2438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Проектная работа">
  <a:themeElements>
    <a:clrScheme name="">
      <a:dk1>
        <a:srgbClr val="808080"/>
      </a:dk1>
      <a:lt1>
        <a:srgbClr val="FFFFFF"/>
      </a:lt1>
      <a:dk2>
        <a:srgbClr val="808080"/>
      </a:dk2>
      <a:lt2>
        <a:srgbClr val="CD5B0A"/>
      </a:lt2>
      <a:accent1>
        <a:srgbClr val="E97408"/>
      </a:accent1>
      <a:accent2>
        <a:srgbClr val="FC981D"/>
      </a:accent2>
      <a:accent3>
        <a:srgbClr val="FFFFFF"/>
      </a:accent3>
      <a:accent4>
        <a:srgbClr val="6C6C6C"/>
      </a:accent4>
      <a:accent5>
        <a:srgbClr val="F2BCAA"/>
      </a:accent5>
      <a:accent6>
        <a:srgbClr val="E48919"/>
      </a:accent6>
      <a:hlink>
        <a:srgbClr val="FF9996"/>
      </a:hlink>
      <a:folHlink>
        <a:srgbClr val="D1D1D1"/>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Проектная работа</Template>
  <TotalTime>11</TotalTime>
  <Words>642</Words>
  <Application>Microsoft Office PowerPoint</Application>
  <PresentationFormat>Экран (4:3)</PresentationFormat>
  <Paragraphs>83</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Проектная работа</vt:lpstr>
      <vt:lpstr>Муниципальное общеобразовательное учреждение  Никольская основная школа Тутаевского муниципального района </vt:lpstr>
      <vt:lpstr>Цель: развитие финансовой грамотности обучающихся начальной школы; повторение и обобщение знаний о деньгах.    </vt:lpstr>
      <vt:lpstr>Слайд 3</vt:lpstr>
      <vt:lpstr> </vt:lpstr>
      <vt:lpstr>Слайд 5</vt:lpstr>
      <vt:lpstr>Слайд 6</vt:lpstr>
      <vt:lpstr>Слайд 7</vt:lpstr>
      <vt:lpstr>Слайд 8</vt:lpstr>
      <vt:lpstr>Слайд 9</vt:lpstr>
      <vt:lpstr>Древние деньги</vt:lpstr>
      <vt:lpstr>Слайд 11</vt:lpstr>
      <vt:lpstr>Слайд 12</vt:lpstr>
      <vt:lpstr>Игра «Счастливый билет»</vt:lpstr>
      <vt:lpstr>Слайд 14</vt:lpstr>
      <vt:lpstr>Слайд 15</vt:lpstr>
    </vt:vector>
  </TitlesOfParts>
  <Company>МБОУ СОШ №8 им. Сибирцева А.Н.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 8 имени Сибирцева А.Н. г.Сургут</dc:title>
  <dc:creator>К-105</dc:creator>
  <cp:lastModifiedBy>Teacher</cp:lastModifiedBy>
  <cp:revision>6</cp:revision>
  <dcterms:created xsi:type="dcterms:W3CDTF">2019-05-31T04:44:43Z</dcterms:created>
  <dcterms:modified xsi:type="dcterms:W3CDTF">2022-03-04T11:46:56Z</dcterms:modified>
</cp:coreProperties>
</file>